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8" r:id="rId4"/>
    <p:sldId id="273" r:id="rId5"/>
    <p:sldId id="260" r:id="rId6"/>
    <p:sldId id="263" r:id="rId7"/>
    <p:sldId id="264" r:id="rId8"/>
    <p:sldId id="266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ECA918-ED10-45CC-850D-5258D395AD6B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A969E4-D0EC-48EA-AFE8-04D48755E90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SUCCUSSION IN DECIMAL SCALE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DR.VENUGOPAL.K.G</a:t>
            </a:r>
          </a:p>
          <a:p>
            <a:r>
              <a:rPr lang="en-US" dirty="0" smtClean="0"/>
              <a:t>ASSOCIATE PROFESSOR</a:t>
            </a:r>
          </a:p>
          <a:p>
            <a:r>
              <a:rPr lang="en-US" dirty="0" smtClean="0"/>
              <a:t>DEPT OF PHARMACY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F7FD87-6A61-4CA3-B5AA-B02D6132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Image result for succussion in homeopathy">
            <a:extLst>
              <a:ext uri="{FF2B5EF4-FFF2-40B4-BE49-F238E27FC236}">
                <a16:creationId xmlns="" xmlns:a16="http://schemas.microsoft.com/office/drawing/2014/main" id="{E73D3ACF-9B37-4437-B88E-020CBD37BE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43187" y="3101181"/>
            <a:ext cx="3857625" cy="2057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1312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PREPARATION OF ARNICA MONTANA </a:t>
            </a:r>
            <a:r>
              <a:rPr lang="en-US" sz="3600" dirty="0" smtClean="0">
                <a:solidFill>
                  <a:srgbClr val="FF0000"/>
                </a:solidFill>
              </a:rPr>
              <a:t>3X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AIM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 prepare 10ml of Arnica Montana </a:t>
            </a:r>
            <a:r>
              <a:rPr lang="en-US" dirty="0" smtClean="0"/>
              <a:t>3X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DE4C9E-8498-43A7-B35C-DEFCB976D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/>
              <a:t/>
            </a:r>
            <a:br>
              <a:rPr lang="en-IN" dirty="0"/>
            </a:br>
            <a:r>
              <a:rPr lang="en-IN" dirty="0" smtClean="0">
                <a:solidFill>
                  <a:srgbClr val="FF0000"/>
                </a:solidFill>
              </a:rPr>
              <a:t>MATERIALS REQUIRED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B91956-A135-4CCB-82FE-18A86C152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6241"/>
            <a:ext cx="7886700" cy="55485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 </a:t>
            </a:r>
            <a:r>
              <a:rPr lang="en-US" b="1" dirty="0" smtClean="0"/>
              <a:t>         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dirty="0" smtClean="0"/>
              <a:t>1.Arnica </a:t>
            </a:r>
            <a:r>
              <a:rPr lang="en-US" dirty="0"/>
              <a:t>Montana </a:t>
            </a:r>
            <a:r>
              <a:rPr lang="en-US" dirty="0" smtClean="0"/>
              <a:t>2X</a:t>
            </a:r>
            <a:endParaRPr lang="en-IN" dirty="0"/>
          </a:p>
          <a:p>
            <a:pPr>
              <a:buNone/>
            </a:pPr>
            <a:r>
              <a:rPr lang="en-US" dirty="0"/>
              <a:t>	2. Alcohol</a:t>
            </a:r>
            <a:endParaRPr lang="en-IN" dirty="0"/>
          </a:p>
          <a:p>
            <a:pPr>
              <a:buNone/>
            </a:pPr>
            <a:r>
              <a:rPr lang="en-US" dirty="0"/>
              <a:t>	3. Distilled water</a:t>
            </a:r>
            <a:endParaRPr lang="en-IN" dirty="0"/>
          </a:p>
          <a:p>
            <a:pPr>
              <a:buNone/>
            </a:pPr>
            <a:r>
              <a:rPr lang="en-US" dirty="0"/>
              <a:t>	4. A fresh new glass phial 30ml capacity with a tight fitting cork </a:t>
            </a:r>
            <a:endParaRPr lang="en-IN" dirty="0"/>
          </a:p>
          <a:p>
            <a:pPr>
              <a:buNone/>
            </a:pPr>
            <a:r>
              <a:rPr lang="en-US" dirty="0"/>
              <a:t>	5.Measuring cylinder </a:t>
            </a:r>
            <a:endParaRPr lang="en-IN" dirty="0"/>
          </a:p>
          <a:p>
            <a:pPr>
              <a:buNone/>
            </a:pPr>
            <a:r>
              <a:rPr lang="en-US" dirty="0"/>
              <a:t>	6.Materials for labelling.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66549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B1652C-04F8-47DC-804A-D86D89AFE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A76FDA-C962-49C0-9A84-CF41D8479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 </a:t>
            </a:r>
            <a:r>
              <a:rPr lang="en-US" b="1" dirty="0">
                <a:solidFill>
                  <a:srgbClr val="FF0000"/>
                </a:solidFill>
              </a:rPr>
              <a:t>PRINCIPLE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/>
              <a:t>The ratio between Arnica 2X and alcohol is 1:9. </a:t>
            </a:r>
          </a:p>
          <a:p>
            <a:pPr>
              <a:buNone/>
            </a:pPr>
            <a:r>
              <a:rPr lang="en-US" dirty="0" smtClean="0"/>
              <a:t>   To </a:t>
            </a:r>
            <a:r>
              <a:rPr lang="en-US" dirty="0"/>
              <a:t>prepare 10ml of Arnica Montana 3X </a:t>
            </a:r>
          </a:p>
          <a:p>
            <a:r>
              <a:rPr lang="en-US" dirty="0"/>
              <a:t>1ml of Arnica Montana 2X is mixed with 9ml of alcohol and 10 downward stokes are given.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15802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156408-FE36-4661-939D-EE7035B2C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PROCEDURE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ED2E3D-8689-41C9-8BDF-096E8930E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629"/>
            <a:ext cx="7886700" cy="49163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US" dirty="0"/>
              <a:t>Take a clean glass phial with a tight fitting cork.</a:t>
            </a:r>
          </a:p>
          <a:p>
            <a:r>
              <a:rPr lang="en-US" dirty="0"/>
              <a:t> Remove the cork and label it as Arnica Montana </a:t>
            </a:r>
            <a:r>
              <a:rPr lang="en-US" dirty="0" smtClean="0"/>
              <a:t>3X</a:t>
            </a:r>
            <a:r>
              <a:rPr lang="en-US" dirty="0"/>
              <a:t>. </a:t>
            </a:r>
          </a:p>
          <a:p>
            <a:r>
              <a:rPr lang="en-US" dirty="0"/>
              <a:t>Take 1ml of </a:t>
            </a:r>
            <a:r>
              <a:rPr lang="en-US" dirty="0" smtClean="0"/>
              <a:t>Arnica 2X using </a:t>
            </a:r>
            <a:r>
              <a:rPr lang="en-US" dirty="0"/>
              <a:t>a measuring cylinder and pour into the phial. </a:t>
            </a:r>
          </a:p>
          <a:p>
            <a:r>
              <a:rPr lang="en-US" dirty="0"/>
              <a:t>Then take </a:t>
            </a:r>
            <a:r>
              <a:rPr lang="en-US" dirty="0" smtClean="0"/>
              <a:t>9 </a:t>
            </a:r>
            <a:r>
              <a:rPr lang="en-US" dirty="0"/>
              <a:t>ml of alcohol </a:t>
            </a:r>
            <a:r>
              <a:rPr lang="en-US" dirty="0" smtClean="0"/>
              <a:t> </a:t>
            </a:r>
            <a:r>
              <a:rPr lang="en-US" dirty="0"/>
              <a:t>using measuring cylinder and add to the Arnica Montana mother tincture. </a:t>
            </a:r>
          </a:p>
          <a:p>
            <a:r>
              <a:rPr lang="en-US" dirty="0"/>
              <a:t>Close the phial using the cork and then give 10 powerful downward strokes.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762078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13AA29-B3FC-4147-ADBF-9D305BF4C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6431"/>
            <a:ext cx="7886700" cy="66049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the purpose the phial is held in the right hand with the thumb over the cork and little finger below the bottle.</a:t>
            </a:r>
          </a:p>
          <a:p>
            <a:r>
              <a:rPr lang="en-US" dirty="0"/>
              <a:t> The left hand is kept at the level of left iliac crest. </a:t>
            </a:r>
          </a:p>
          <a:p>
            <a:r>
              <a:rPr lang="en-US" dirty="0"/>
              <a:t>During the </a:t>
            </a:r>
            <a:r>
              <a:rPr lang="en-US" dirty="0" err="1"/>
              <a:t>succussion</a:t>
            </a:r>
            <a:r>
              <a:rPr lang="en-US" dirty="0"/>
              <a:t> the right hand must go above the right shoulder and not above the level of upper pinna. </a:t>
            </a:r>
          </a:p>
          <a:p>
            <a:r>
              <a:rPr lang="en-US" dirty="0"/>
              <a:t>The downward strokes are given to the palmar aspect of the left hand. </a:t>
            </a:r>
          </a:p>
          <a:p>
            <a:r>
              <a:rPr lang="en-US" dirty="0"/>
              <a:t>Each </a:t>
            </a:r>
            <a:r>
              <a:rPr lang="en-US" dirty="0" err="1"/>
              <a:t>succussion</a:t>
            </a:r>
            <a:r>
              <a:rPr lang="en-US" dirty="0"/>
              <a:t> should be powerful, successive ,of uniform strength and from uniform distance and should end in a jerk</a:t>
            </a:r>
          </a:p>
          <a:p>
            <a:r>
              <a:rPr lang="en-US" dirty="0"/>
              <a:t>After giving 10 </a:t>
            </a:r>
            <a:r>
              <a:rPr lang="en-US" dirty="0" err="1"/>
              <a:t>succussions</a:t>
            </a:r>
            <a:r>
              <a:rPr lang="en-US" dirty="0"/>
              <a:t> the phial is corked tightly and labelled as Arnica Montana 2X. </a:t>
            </a:r>
          </a:p>
          <a:p>
            <a:r>
              <a:rPr lang="en-US" dirty="0"/>
              <a:t>Then the medicine is kept in a cool hygienic place for the preparation of further potencies.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6235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1F057B-758F-414F-942D-ABB4376A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CALCULATION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9244C3-42FE-444A-8D8B-2C6B580F0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prepare 10ml of Arnica Montana 2X, </a:t>
            </a:r>
            <a:endParaRPr lang="en-IN" dirty="0"/>
          </a:p>
          <a:p>
            <a:r>
              <a:rPr lang="en-US" dirty="0"/>
              <a:t>Amount of Arnica Montana mother tincture to be taken = 1 ml.</a:t>
            </a:r>
            <a:endParaRPr lang="en-IN" dirty="0"/>
          </a:p>
          <a:p>
            <a:pPr lvl="0"/>
            <a:r>
              <a:rPr lang="en-US" dirty="0"/>
              <a:t>Amount of alcohol to be taken = 6ml</a:t>
            </a:r>
            <a:endParaRPr lang="en-IN" dirty="0"/>
          </a:p>
          <a:p>
            <a:pPr lvl="0"/>
            <a:r>
              <a:rPr lang="en-US" dirty="0"/>
              <a:t>Amount of distilled water to be taken = 3ml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5331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495F79-1930-4DD8-B006-EF96B5D6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86" y="849758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LABEL</a:t>
            </a:r>
            <a:endParaRPr lang="en-IN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3259134B-13BD-4978-A088-8D1137392D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44551290"/>
              </p:ext>
            </p:extLst>
          </p:nvPr>
        </p:nvGraphicFramePr>
        <p:xfrm>
          <a:off x="2291715" y="2175320"/>
          <a:ext cx="5312009" cy="41889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2009">
                  <a:extLst>
                    <a:ext uri="{9D8B030D-6E8A-4147-A177-3AD203B41FA5}">
                      <a16:colId xmlns="" xmlns:a16="http://schemas.microsoft.com/office/drawing/2014/main" val="68407273"/>
                    </a:ext>
                  </a:extLst>
                </a:gridCol>
              </a:tblGrid>
              <a:tr h="41889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HOMOEOPATHIC MEDICINE</a:t>
                      </a:r>
                      <a:endParaRPr lang="en-IN" sz="24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ARNICA MONTANA 2X (10ml)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Name and address of manufacturer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Batch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Mfg. </a:t>
                      </a:r>
                      <a:r>
                        <a:rPr lang="en-US" sz="2400" dirty="0" err="1">
                          <a:effectLst/>
                        </a:rPr>
                        <a:t>Lic</a:t>
                      </a:r>
                      <a:r>
                        <a:rPr lang="en-US" sz="2400" dirty="0">
                          <a:effectLst/>
                        </a:rPr>
                        <a:t> No: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Manufacture: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Alcohol content:</a:t>
                      </a:r>
                      <a:endParaRPr lang="en-IN" sz="24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14350" algn="l"/>
                        </a:tabLst>
                      </a:pPr>
                      <a:r>
                        <a:rPr lang="en-US" sz="2400" dirty="0">
                          <a:effectLst/>
                        </a:rPr>
                        <a:t>Date of expiry: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1511463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05B09802-CD75-4123-B962-776962CA9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786"/>
            <a:ext cx="106506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0613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succussion ">
            <a:extLst>
              <a:ext uri="{FF2B5EF4-FFF2-40B4-BE49-F238E27FC236}">
                <a16:creationId xmlns="" xmlns:a16="http://schemas.microsoft.com/office/drawing/2014/main" id="{D8008E5D-B37B-46B0-8AB4-F8397A1C3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182" y="346231"/>
            <a:ext cx="5985769" cy="60279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80564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331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SUCCUSSION IN DECIMAL SCALE</vt:lpstr>
      <vt:lpstr>PREPARATION OF ARNICA MONTANA 3X</vt:lpstr>
      <vt:lpstr> MATERIALS REQUIRED</vt:lpstr>
      <vt:lpstr>Slide 4</vt:lpstr>
      <vt:lpstr>PROCEDURE</vt:lpstr>
      <vt:lpstr>Slide 6</vt:lpstr>
      <vt:lpstr>CALCULATION </vt:lpstr>
      <vt:lpstr>LABEL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SUCCUSSION IN DECIMAL SCALE</dc:title>
  <dc:creator>SIVADHADEEPU</dc:creator>
  <cp:lastModifiedBy>SIVADHADEEPU</cp:lastModifiedBy>
  <cp:revision>3</cp:revision>
  <dcterms:created xsi:type="dcterms:W3CDTF">2021-11-17T16:01:03Z</dcterms:created>
  <dcterms:modified xsi:type="dcterms:W3CDTF">2021-11-17T16:31:32Z</dcterms:modified>
</cp:coreProperties>
</file>